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2" r:id="rId1"/>
  </p:sldMasterIdLst>
  <p:notesMasterIdLst>
    <p:notesMasterId r:id="rId2"/>
  </p:notesMasterIdLst>
  <p:sldIdLst>
    <p:sldId id="314" r:id="rId3"/>
    <p:sldId id="305" r:id="rId4"/>
    <p:sldId id="348" r:id="rId5"/>
    <p:sldId id="349" r:id="rId6"/>
    <p:sldId id="351" r:id="rId7"/>
    <p:sldId id="352" r:id="rId8"/>
    <p:sldId id="353" r:id="rId9"/>
    <p:sldId id="317" r:id="rId10"/>
    <p:sldId id="318" r:id="rId11"/>
    <p:sldId id="320" r:id="rId12"/>
    <p:sldId id="354" r:id="rId13"/>
    <p:sldId id="332" r:id="rId14"/>
    <p:sldId id="333" r:id="rId15"/>
    <p:sldId id="327" r:id="rId16"/>
    <p:sldId id="326" r:id="rId17"/>
    <p:sldId id="312" r:id="rId18"/>
    <p:sldId id="328" r:id="rId19"/>
    <p:sldId id="329" r:id="rId20"/>
    <p:sldId id="345" r:id="rId21"/>
    <p:sldId id="347" r:id="rId22"/>
    <p:sldId id="336" r:id="rId23"/>
    <p:sldId id="335" r:id="rId24"/>
    <p:sldId id="337" r:id="rId25"/>
    <p:sldId id="341" r:id="rId26"/>
    <p:sldId id="34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39F7D96-D2DD-4861-9663-AF5C6A020322}" name="기본 구역">
          <p14:sldIdLst>
            <p14:sldId id="314"/>
            <p14:sldId id="305"/>
          </p14:sldIdLst>
        </p14:section>
        <p14:section id="{CFCE88F8-DE3A-44C0-A812-3C4FF81ABC8B}" name="제목 없는 구역">
          <p14:sldIdLst>
            <p14:sldId id="348"/>
            <p14:sldId id="349"/>
            <p14:sldId id="351"/>
            <p14:sldId id="352"/>
            <p14:sldId id="353"/>
            <p14:sldId id="317"/>
            <p14:sldId id="318"/>
            <p14:sldId id="320"/>
            <p14:sldId id="354"/>
            <p14:sldId id="332"/>
            <p14:sldId id="333"/>
            <p14:sldId id="327"/>
            <p14:sldId id="326"/>
            <p14:sldId id="312"/>
            <p14:sldId id="328"/>
            <p14:sldId id="329"/>
            <p14:sldId id="345"/>
            <p14:sldId id="347"/>
            <p14:sldId id="336"/>
            <p14:sldId id="335"/>
            <p14:sldId id="337"/>
            <p14:sldId id="341"/>
            <p14:sldId id="342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aebyeol Yu" initials="S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100" d="100"/>
          <a:sy n="100" d="100"/>
        </p:scale>
        <p:origin x="702" y="9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commentAuthors" Target="commentAuthors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2.png"  /><Relationship Id="rId4" Type="http://schemas.openxmlformats.org/officeDocument/2006/relationships/image" Target="../media/image13.jpe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hyperlink" Target="https://www.yna.co.kr/view/AKR20201011058400530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2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</a:p>
          <a:p>
            <a:pPr lvl="0">
              <a:defRPr/>
            </a:pPr>
            <a:endParaRPr lang="ko-KR" altLang="en-US" sz="1400">
              <a:solidFill>
                <a:srgbClr val="F8B03A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928" y="2249934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</a:rPr>
              <a:t>2021</a:t>
            </a:r>
            <a:r>
              <a:rPr lang="ko-KR" altLang="en-US" sz="4000">
                <a:solidFill>
                  <a:schemeClr val="lt1"/>
                </a:solidFill>
              </a:rPr>
              <a:t>년 졸업작품 초안</a:t>
            </a:r>
          </a:p>
        </p:txBody>
      </p:sp>
      <p:grpSp>
        <p:nvGrpSpPr>
          <p:cNvPr id="37" name="그룹 6"/>
          <p:cNvGrpSpPr/>
          <p:nvPr/>
        </p:nvGrpSpPr>
        <p:grpSpPr>
          <a:xfrm>
            <a:off x="365760" y="3429000"/>
            <a:ext cx="7251940" cy="572533"/>
            <a:chOff x="365760" y="3429000"/>
            <a:chExt cx="7251940" cy="572533"/>
          </a:xfrm>
        </p:grpSpPr>
        <p:cxnSp>
          <p:nvCxnSpPr>
            <p:cNvPr id="39" name="직선 연결선 4"/>
            <p:cNvCxnSpPr/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"/>
            <p:cNvSpPr txBox="1"/>
            <p:nvPr/>
          </p:nvSpPr>
          <p:spPr>
            <a:xfrm>
              <a:off x="365760" y="3632201"/>
              <a:ext cx="22307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나눔스퀘어 Bold"/>
                  <a:ea typeface="나눔스퀘어 Bold"/>
                </a:rPr>
                <a:t>2021 </a:t>
              </a:r>
              <a:r>
                <a:rPr lang="ko-KR" altLang="en-US">
                  <a:solidFill>
                    <a:schemeClr val="bg1"/>
                  </a:solidFill>
                  <a:latin typeface="나눔스퀘어 Bold"/>
                  <a:ea typeface="나눔스퀘어 Bold"/>
                </a:rPr>
                <a:t>졸업작품 초안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3472" y="2077199"/>
            <a:ext cx="9590265" cy="4687976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55" name="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플레이어는 캐릭터의 위치만 배치하면 자동으로 전투를 진행한다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ko-KR" sz="2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55" name="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56" name=""/>
          <p:cNvSpPr/>
          <p:nvPr/>
        </p:nvSpPr>
        <p:spPr>
          <a:xfrm>
            <a:off x="509799" y="3225487"/>
            <a:ext cx="1772708" cy="1278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7" name=""/>
          <p:cNvSpPr/>
          <p:nvPr/>
        </p:nvSpPr>
        <p:spPr>
          <a:xfrm>
            <a:off x="2827483" y="3085042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8" name=""/>
          <p:cNvSpPr/>
          <p:nvPr/>
        </p:nvSpPr>
        <p:spPr>
          <a:xfrm>
            <a:off x="4950972" y="3085206"/>
            <a:ext cx="1622777" cy="1278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9" name=""/>
          <p:cNvSpPr/>
          <p:nvPr/>
        </p:nvSpPr>
        <p:spPr>
          <a:xfrm>
            <a:off x="6820071" y="3095564"/>
            <a:ext cx="2072569" cy="1472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0" name=""/>
          <p:cNvSpPr/>
          <p:nvPr/>
        </p:nvSpPr>
        <p:spPr>
          <a:xfrm>
            <a:off x="9256692" y="2970054"/>
            <a:ext cx="1976887" cy="20609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1" name=""/>
          <p:cNvSpPr txBox="1"/>
          <p:nvPr/>
        </p:nvSpPr>
        <p:spPr>
          <a:xfrm>
            <a:off x="576359" y="1667773"/>
            <a:ext cx="1608466" cy="25498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캐릭터 구매</a:t>
            </a:r>
            <a:endParaRPr lang="ko-KR" altLang="en-US"/>
          </a:p>
          <a:p>
            <a:pPr>
              <a:defRPr/>
            </a:pPr>
            <a:r>
              <a:rPr lang="ko-KR" altLang="en-US"/>
              <a:t>및</a:t>
            </a:r>
            <a:endParaRPr lang="ko-KR" altLang="en-US"/>
          </a:p>
          <a:p>
            <a:pPr>
              <a:defRPr/>
            </a:pPr>
            <a:r>
              <a:rPr lang="ko-KR" altLang="en-US"/>
              <a:t>캐릭터 배치</a:t>
            </a:r>
            <a:endParaRPr lang="ko-KR" altLang="en-US"/>
          </a:p>
        </p:txBody>
      </p:sp>
      <p:sp>
        <p:nvSpPr>
          <p:cNvPr id="62" name=""/>
          <p:cNvSpPr txBox="1"/>
          <p:nvPr/>
        </p:nvSpPr>
        <p:spPr>
          <a:xfrm>
            <a:off x="5026686" y="1658953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9355536" y="1586900"/>
            <a:ext cx="1806155" cy="3383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전투 결과에 </a:t>
            </a:r>
            <a:endParaRPr lang="ko-KR" altLang="en-US"/>
          </a:p>
          <a:p>
            <a:pPr>
              <a:defRPr/>
            </a:pPr>
            <a:r>
              <a:rPr lang="ko-KR" altLang="en-US"/>
              <a:t>따른</a:t>
            </a:r>
            <a:endParaRPr lang="ko-KR" altLang="en-US"/>
          </a:p>
          <a:p>
            <a:pPr>
              <a:defRPr/>
            </a:pPr>
            <a:r>
              <a:rPr lang="ko-KR" altLang="en-US"/>
              <a:t>보상 수령 후</a:t>
            </a:r>
            <a:endParaRPr lang="ko-KR" altLang="en-US"/>
          </a:p>
          <a:p>
            <a:pPr>
              <a:defRPr/>
            </a:pPr>
            <a:r>
              <a:rPr lang="ko-KR" altLang="en-US"/>
              <a:t>캐릭터 구매</a:t>
            </a:r>
            <a:endParaRPr lang="ko-KR" altLang="en-US"/>
          </a:p>
          <a:p>
            <a:pPr>
              <a:defRPr/>
            </a:pPr>
            <a:r>
              <a:rPr lang="ko-KR" altLang="en-US"/>
              <a:t>및 </a:t>
            </a:r>
            <a:endParaRPr lang="ko-KR" altLang="en-US"/>
          </a:p>
          <a:p>
            <a:pPr>
              <a:defRPr/>
            </a:pPr>
            <a:r>
              <a:rPr lang="ko-KR" altLang="en-US"/>
              <a:t>캐릭터 배치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  <a:endParaRPr lang="ko-KR" altLang="en-US" sz="32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  <a:endParaRPr lang="ko-KR" altLang="en-US" sz="280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8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0208" y="2347832"/>
            <a:ext cx="2188757" cy="1365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003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87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유사게임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4678765" y="1420043"/>
            <a:ext cx="2834467" cy="44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15" name="TextBox 14"/>
          <p:cNvSpPr txBox="1"/>
          <p:nvPr/>
        </p:nvSpPr>
        <p:spPr>
          <a:xfrm>
            <a:off x="2546587" y="5968778"/>
            <a:ext cx="7098825" cy="44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2400"/>
          </a:p>
        </p:txBody>
      </p:sp>
      <p:sp>
        <p:nvSpPr>
          <p:cNvPr id="10245" name="TextBox 10244"/>
          <p:cNvSpPr txBox="1"/>
          <p:nvPr/>
        </p:nvSpPr>
        <p:spPr>
          <a:xfrm>
            <a:off x="4296833" y="2004660"/>
            <a:ext cx="4101041" cy="82020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0246" name="TextBox 10245"/>
          <p:cNvSpPr txBox="1"/>
          <p:nvPr/>
        </p:nvSpPr>
        <p:spPr>
          <a:xfrm>
            <a:off x="3224628" y="1306681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/>
              <a:t>롤토체스</a:t>
            </a:r>
            <a:endParaRPr lang="ko-KR" altLang="en-US" sz="2400"/>
          </a:p>
        </p:txBody>
      </p:sp>
      <p:pic>
        <p:nvPicPr>
          <p:cNvPr id="10247" name="그림 102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1869" y="1833851"/>
            <a:ext cx="8178552" cy="3777788"/>
          </a:xfrm>
          <a:prstGeom prst="rect">
            <a:avLst/>
          </a:prstGeom>
        </p:spPr>
      </p:pic>
      <p:sp>
        <p:nvSpPr>
          <p:cNvPr id="10248" name="TextBox 10247"/>
          <p:cNvSpPr txBox="1"/>
          <p:nvPr/>
        </p:nvSpPr>
        <p:spPr>
          <a:xfrm>
            <a:off x="1458341" y="5801002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87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 rot="0"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  <a:endParaRPr lang="ko-KR" altLang="en-US" sz="200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 rot="0"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  <a:endParaRPr lang="ko-KR" altLang="en-US" sz="2000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 rot="0"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사람들이 쉽게 이미지 할 수 있는 캐릭을</a:t>
            </a:r>
            <a:endParaRPr lang="ko-KR" altLang="en-US"/>
          </a:p>
          <a:p>
            <a:pPr>
              <a:defRPr/>
            </a:pPr>
            <a:r>
              <a:rPr lang="ko-KR" altLang="en-US"/>
              <a:t>바탕으로 진입장벽을 낮춘다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PVP</a:t>
            </a:r>
            <a:r>
              <a:rPr lang="ko-KR" altLang="en-US"/>
              <a:t>가 아닌 </a:t>
            </a:r>
            <a:r>
              <a:rPr lang="en-US" altLang="ko-KR"/>
              <a:t>PVE</a:t>
            </a:r>
            <a:r>
              <a:rPr lang="ko-KR" altLang="en-US"/>
              <a:t> 형태의 게임으로서 </a:t>
            </a:r>
            <a:endParaRPr lang="ko-KR" altLang="en-US"/>
          </a:p>
          <a:p>
            <a:pPr>
              <a:defRPr/>
            </a:pPr>
            <a:r>
              <a:rPr lang="ko-KR" altLang="en-US"/>
              <a:t>몬스터를 사냥하는 </a:t>
            </a:r>
            <a:r>
              <a:rPr lang="en-US" altLang="ko-KR"/>
              <a:t>RPG</a:t>
            </a:r>
            <a:r>
              <a:rPr lang="ko-KR" altLang="en-US"/>
              <a:t>의 느낌을 준다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다른 사람 눈치보지 않고 자신만의 조합을</a:t>
            </a:r>
            <a:endParaRPr lang="ko-KR" altLang="en-US"/>
          </a:p>
          <a:p>
            <a:pPr>
              <a:defRPr/>
            </a:pPr>
            <a:r>
              <a:rPr lang="ko-KR" altLang="en-US"/>
              <a:t>완성할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5"/>
            <a:ext cx="4873471" cy="56410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여러 번의 도전 끝에 자신만의 조합으로 보스를 잡는 쾌감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게임 클리어시 자신의 머리가 좋은 것 처럼 </a:t>
            </a:r>
            <a:endParaRPr lang="ko-KR" altLang="en-US"/>
          </a:p>
          <a:p>
            <a:pPr>
              <a:defRPr/>
            </a:pPr>
            <a:r>
              <a:rPr lang="ko-KR" altLang="en-US"/>
              <a:t>느껴질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36307" cy="9421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004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개발환경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4102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개발환경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개발환경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30" name="그룹 29"/>
          <p:cNvGrpSpPr/>
          <p:nvPr/>
        </p:nvGrpSpPr>
        <p:grpSpPr>
          <a:xfrm rot="0">
            <a:off x="743744" y="2090072"/>
            <a:ext cx="4068360" cy="720080"/>
            <a:chOff x="899592" y="1733956"/>
            <a:chExt cx="4237997" cy="696354"/>
          </a:xfrm>
        </p:grpSpPr>
        <p:sp>
          <p:nvSpPr>
            <p:cNvPr id="31" name="직사각형 30"/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>
                <a:latin typeface="맑은 고딕"/>
                <a:ea typeface="맑은 고딕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 rot="0">
            <a:off x="743744" y="3613729"/>
            <a:ext cx="4068451" cy="428006"/>
            <a:chOff x="899592" y="2000083"/>
            <a:chExt cx="4237997" cy="430227"/>
          </a:xfrm>
        </p:grpSpPr>
        <p:sp>
          <p:nvSpPr>
            <p:cNvPr id="54" name="직사각형 53"/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  <a:endParaRPr lang="en-US" altLang="ko-KR" sz="2000">
                <a:ea typeface="한컴 윤고딕 720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 rot="0">
            <a:off x="686035" y="4353830"/>
            <a:ext cx="4126069" cy="843852"/>
            <a:chOff x="686035" y="3840351"/>
            <a:chExt cx="4126069" cy="843852"/>
          </a:xfrm>
        </p:grpSpPr>
        <p:grpSp>
          <p:nvGrpSpPr>
            <p:cNvPr id="57" name="그룹 56"/>
            <p:cNvGrpSpPr/>
            <p:nvPr/>
          </p:nvGrpSpPr>
          <p:grpSpPr>
            <a:xfrm rot="0"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directX 12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61" name="그룹 60"/>
          <p:cNvGrpSpPr/>
          <p:nvPr/>
        </p:nvGrpSpPr>
        <p:grpSpPr>
          <a:xfrm rot="0">
            <a:off x="5976593" y="2162080"/>
            <a:ext cx="4068360" cy="648072"/>
            <a:chOff x="899592" y="1755279"/>
            <a:chExt cx="4237997" cy="675031"/>
          </a:xfrm>
        </p:grpSpPr>
        <p:sp>
          <p:nvSpPr>
            <p:cNvPr id="62" name="직사각형 61"/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 rot="0">
            <a:off x="5976593" y="3393301"/>
            <a:ext cx="4068452" cy="648433"/>
            <a:chOff x="899592" y="1724864"/>
            <a:chExt cx="4237997" cy="718661"/>
          </a:xfrm>
        </p:grpSpPr>
        <p:sp>
          <p:nvSpPr>
            <p:cNvPr id="72" name="직사각형 71"/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7"/>
          <a:srcRect l="3740" t="10100" r="77990" b="27280"/>
          <a:stretch>
            <a:fillRect/>
          </a:stretch>
        </p:blipFill>
        <p:spPr>
          <a:xfrm>
            <a:off x="709770" y="3263788"/>
            <a:ext cx="728537" cy="73871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98257" cy="9421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기술적요소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34603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기술적요소 및 중점 연구분야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817993" y="1801829"/>
            <a:ext cx="1778521" cy="3739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>
                <a:solidFill>
                  <a:srgbClr val="3c3c3c"/>
                </a:solidFill>
              </a:rPr>
              <a:t>인공지능</a:t>
            </a:r>
            <a:endParaRPr lang="ko-KR" altLang="en-US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f8b03a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2315845" cy="1361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006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  <a:endParaRPr lang="ko-KR" altLang="en-US" sz="280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개인별 준비 현황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817846" y="1227831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lt1"/>
                </a:solidFill>
              </a:rPr>
              <a:t>CONTENTS</a:t>
            </a:r>
            <a:endParaRPr lang="ko-KR" altLang="en-US" sz="2400" b="1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14318" y="11969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04</a:t>
            </a: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8760" y="18039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연구목적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8760" y="3072735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게임소개 및 방법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760" y="4336329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8760" y="5599923"/>
            <a:ext cx="28392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기술적요소 및 중점연구분야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4642" y="1102124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08</a:t>
            </a: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39083" y="3077630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39083" y="4346449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</a:rPr>
              <a:t>역할분담 및 일정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39082" y="5615268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</a:rPr>
              <a:t>참고문헌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03265" y="1803916"/>
            <a:ext cx="17812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601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84208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개인별 관련 수강 과목 및 개발 능력과 관련된 경력 등을 표기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1846322" y="1588764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>
                <a:solidFill>
                  <a:srgbClr val="3c3c3c"/>
                </a:solidFill>
              </a:rPr>
              <a:t>최은우</a:t>
            </a:r>
            <a:r>
              <a:rPr lang="en-US" altLang="ko-KR" sz="2400">
                <a:solidFill>
                  <a:srgbClr val="3c3c3c"/>
                </a:solidFill>
              </a:rPr>
              <a:t>:</a:t>
            </a: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6320" y="2806485"/>
            <a:ext cx="1216920" cy="449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>
                <a:solidFill>
                  <a:srgbClr val="3c3c3c"/>
                </a:solidFill>
              </a:rPr>
              <a:t>신동원</a:t>
            </a:r>
            <a:r>
              <a:rPr lang="en-US" altLang="ko-KR" sz="2400">
                <a:solidFill>
                  <a:srgbClr val="3c3c3c"/>
                </a:solidFill>
              </a:rPr>
              <a:t>:</a:t>
            </a: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3229680" y="1554868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인공지능 수업 수강 및 </a:t>
            </a:r>
            <a:r>
              <a:rPr lang="en-US" altLang="ko-KR"/>
              <a:t>3D</a:t>
            </a:r>
            <a:r>
              <a:rPr lang="ko-KR" altLang="en-US"/>
              <a:t>게임프로그래밍</a:t>
            </a:r>
            <a:r>
              <a:rPr lang="en-US" altLang="ko-KR"/>
              <a:t>1,2</a:t>
            </a:r>
            <a:r>
              <a:rPr lang="ko-KR" altLang="en-US"/>
              <a:t> 수강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007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역할분담 및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개발일정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07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5" name="그룹 14"/>
          <p:cNvGrpSpPr/>
          <p:nvPr/>
        </p:nvGrpSpPr>
        <p:grpSpPr>
          <a:xfrm>
            <a:off x="309232" y="1307294"/>
            <a:ext cx="3714604" cy="542964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4" name="직사각형 23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최은우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5607" y="1972749"/>
            <a:ext cx="3610315" cy="195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A.I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 구현</a:t>
            </a: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208009" y="1307294"/>
            <a:ext cx="3714604" cy="542964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1" name="직사각형 30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신동원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12298" y="1972749"/>
            <a:ext cx="3610315" cy="2216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</a:endParaRP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06785" y="1979016"/>
            <a:ext cx="3714603" cy="390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/>
              <a:buNone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07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008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참고문헌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90206" y="1227831"/>
            <a:ext cx="11098932" cy="313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50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A83BA79-42EB-47F0-9426-BA31B3E3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06" y="1359017"/>
            <a:ext cx="10477794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3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423474" y="224089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767" y="4219662"/>
            <a:ext cx="8266858" cy="1240294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한국 콘텐츠진흥원에서 발표한 통계에 따르면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2019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년 기준 전체 게임 이용률 중 모바일 게임의 비중에 제일 높으며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모바일류 게임 이용 연령대 중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해당 연령대의 구성원들이 미래에 직장을 다녀 돈을 벌게 될 것임을 예측한다면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유리하다고 결론을 내렸다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50" y="672187"/>
            <a:ext cx="5981700" cy="21240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A564B6-D6EA-45FF-9432-8B78AF5B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57" y="2796262"/>
            <a:ext cx="61531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코로나 시대의 종결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B4A0E-A0FF-4754-B10C-60685A29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718" y="1132164"/>
            <a:ext cx="4762500" cy="3095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0980F-5673-4504-9911-A5FE83F49C80}"/>
              </a:ext>
            </a:extLst>
          </p:cNvPr>
          <p:cNvSpPr txBox="1"/>
          <p:nvPr/>
        </p:nvSpPr>
        <p:spPr>
          <a:xfrm>
            <a:off x="4568385" y="4314403"/>
            <a:ext cx="51411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연합뉴스</a:t>
            </a:r>
            <a:r>
              <a:rPr lang="en-US" altLang="ko-KR" sz="1000" dirty="0"/>
              <a:t>, “</a:t>
            </a:r>
            <a:r>
              <a:rPr lang="ko-KR" altLang="en-US" sz="1000" dirty="0"/>
              <a:t>두 달 만에 내일부터 거리두기 </a:t>
            </a:r>
            <a:r>
              <a:rPr lang="en-US" altLang="ko-KR" sz="1000" dirty="0"/>
              <a:t>1</a:t>
            </a:r>
            <a:r>
              <a:rPr lang="ko-KR" altLang="en-US" sz="1000" dirty="0"/>
              <a:t>단계</a:t>
            </a:r>
            <a:r>
              <a:rPr lang="en-US" altLang="ko-KR" sz="1000" dirty="0"/>
              <a:t>.. </a:t>
            </a:r>
            <a:r>
              <a:rPr lang="ko-KR" altLang="en-US" sz="1000" dirty="0"/>
              <a:t>방역</a:t>
            </a:r>
            <a:r>
              <a:rPr lang="en-US" altLang="ko-KR" sz="1000" dirty="0"/>
              <a:t>/</a:t>
            </a:r>
            <a:r>
              <a:rPr lang="ko-KR" altLang="en-US" sz="1000" dirty="0"/>
              <a:t>교육 어떻게 달라지나</a:t>
            </a:r>
            <a:r>
              <a:rPr lang="en-US" altLang="ko-KR" sz="1000" dirty="0"/>
              <a:t>” </a:t>
            </a:r>
            <a:r>
              <a:rPr lang="ko-KR" altLang="en-US" sz="1000" dirty="0"/>
              <a:t>중 이미지</a:t>
            </a:r>
            <a:r>
              <a:rPr lang="en-US" altLang="ko-KR" sz="1000" dirty="0"/>
              <a:t>]</a:t>
            </a:r>
          </a:p>
        </p:txBody>
      </p:sp>
      <p:sp>
        <p:nvSpPr>
          <p:cNvPr id="20" name="부제목 4">
            <a:extLst>
              <a:ext uri="{FF2B5EF4-FFF2-40B4-BE49-F238E27FC236}">
                <a16:creationId xmlns:a16="http://schemas.microsoft.com/office/drawing/2014/main" id="{D6C934CF-033B-463B-96C1-C53A9B8A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8583" y="4788366"/>
            <a:ext cx="8266858" cy="1335598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백신 접종률이 높아짐에 따라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정부에서는 향후 거리두기 지침을 완화시킬 것임을 발표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거리두기 지침이 완화된다면 학생들은 물론이고 직장인들이 재택근무가 아닌 출근을 하게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게임이나 콘솔 게임은 이용에 제약을 받아 이용률이 떨어질 수 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즉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이동이나 출근과 같은 환경에선 제약을 받는 콘솔이나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 보다는 보다 환경에 자유로운 모바일 게임들이 다시 인기를 얻게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0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3659" y="2330302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653855" y="604503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2021</a:t>
            </a:r>
            <a:r>
              <a:rPr lang="ko-KR" altLang="en-US" sz="1200" dirty="0"/>
              <a:t>년 한국 콘텐츠진흥원의 조사결과에 따르면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장르들 중 가장 인기있는 장르는 퍼즐과 롤플레잉 이다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48" y="922439"/>
            <a:ext cx="6134100" cy="2333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4780052" y="5779803"/>
            <a:ext cx="38817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91p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 주 이용 장르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C88C-807F-4458-B761-22847F88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48" y="3256064"/>
            <a:ext cx="6134100" cy="24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548583" y="1014718"/>
            <a:ext cx="8073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이는 모바일 게임을 이용하는 주 사유와 관련이 있다</a:t>
            </a:r>
            <a:r>
              <a:rPr lang="en-US" altLang="ko-KR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18389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왜 인기있나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C021B-52FD-433C-A4A4-B35C2D6A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83" y="1414774"/>
            <a:ext cx="6248400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6B05E8-04B1-41B9-B8CB-58E06DB7A9F5}"/>
              </a:ext>
            </a:extLst>
          </p:cNvPr>
          <p:cNvSpPr txBox="1"/>
          <p:nvPr/>
        </p:nvSpPr>
        <p:spPr>
          <a:xfrm>
            <a:off x="4721725" y="4545528"/>
            <a:ext cx="39021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116p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게임을 하는 이유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498156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퍼즐이나 롤플레잉 장르가 가장 인기있는 이유에는 </a:t>
            </a:r>
            <a:r>
              <a:rPr lang="en-US" altLang="ko-KR" sz="1200" dirty="0"/>
              <a:t>‘</a:t>
            </a:r>
            <a:r>
              <a:rPr lang="ko-KR" altLang="en-US" sz="1200" dirty="0"/>
              <a:t>어디서든 편리하게 즐길 수 있다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시간을 때우기 위해</a:t>
            </a:r>
            <a:r>
              <a:rPr lang="en-US" altLang="ko-KR" sz="1200" dirty="0"/>
              <a:t>’ </a:t>
            </a:r>
            <a:r>
              <a:rPr lang="ko-KR" altLang="en-US" sz="1200" dirty="0"/>
              <a:t>의 조건을 가장 잘 지키고 있기 때문이다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3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127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그래서 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1271208"/>
            <a:ext cx="76997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그렇다면</a:t>
            </a:r>
            <a:r>
              <a:rPr lang="en-US" altLang="ko-KR" sz="1600" b="1" dirty="0"/>
              <a:t>?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장르와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장르를 합한 게임을 만들면 되지 않을까</a:t>
            </a:r>
            <a:r>
              <a:rPr lang="en-US" altLang="ko-KR" sz="1200" dirty="0"/>
              <a:t>?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기본적인 장르는 롤플레잉 형식으로 하되</a:t>
            </a:r>
            <a:r>
              <a:rPr lang="en-US" altLang="ko-KR" sz="1200" dirty="0"/>
              <a:t>, </a:t>
            </a:r>
            <a:r>
              <a:rPr lang="ko-KR" altLang="en-US" sz="1200" dirty="0"/>
              <a:t>거기에 퍼즐 요소를 가미하면 더 뛰어난 게임을 만들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퍼즐을 풂과 동시에 육성을 하는 것은 편하게 플레이를 즐길 이용자에게는 상당한 부담이 될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팀원과의 논의 결과</a:t>
            </a:r>
            <a:r>
              <a:rPr lang="en-US" altLang="ko-KR" sz="1200" dirty="0"/>
              <a:t>, ‘</a:t>
            </a:r>
            <a:r>
              <a:rPr lang="ko-KR" altLang="en-US" sz="1200" dirty="0"/>
              <a:t>플레이 자체는 편하게 자동으로 되게끔 만들고 플레이를 준비하는 과정을 퍼즐 요소를     추가해보자</a:t>
            </a:r>
            <a:r>
              <a:rPr lang="en-US" altLang="ko-KR" sz="1200" dirty="0"/>
              <a:t>’</a:t>
            </a:r>
            <a:r>
              <a:rPr lang="ko-KR" altLang="en-US" sz="1200" dirty="0"/>
              <a:t>라 결론을 내리게 되었다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오토 형식의 플레이와 퍼즐 형식의 전투를 결합한 오토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배틀 게임을 기획했다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0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3478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002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게임소개 및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게임방법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839508" y="1618860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47410" y="3381406"/>
            <a:ext cx="278130" cy="464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rgbClr val="f8b0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934" y="4591364"/>
            <a:ext cx="278131" cy="44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347807" y="-6740"/>
            <a:ext cx="21895160" cy="821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"/>
          <p:cNvSpPr txBox="1"/>
          <p:nvPr/>
        </p:nvSpPr>
        <p:spPr>
          <a:xfrm>
            <a:off x="691672" y="1333815"/>
            <a:ext cx="10425837" cy="3597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54" name=""/>
          <p:cNvSpPr txBox="1"/>
          <p:nvPr/>
        </p:nvSpPr>
        <p:spPr>
          <a:xfrm>
            <a:off x="462367" y="1245621"/>
            <a:ext cx="10724445" cy="36219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오토 배틀 장르의 게임으로 자신만의 조합을 완성하여 적을 쓰러트린다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014" y="1781528"/>
            <a:ext cx="10269360" cy="5076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605</ep:Words>
  <ep:PresentationFormat>와이드스크린</ep:PresentationFormat>
  <ep:Paragraphs>171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2015-04-14T11:49:33.000</dcterms:created>
  <dc:creator>Saebyeol Yu</dc:creator>
  <cp:lastModifiedBy>op389</cp:lastModifiedBy>
  <dcterms:modified xsi:type="dcterms:W3CDTF">2021-11-24T04:18:01.534</dcterms:modified>
  <cp:revision>193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